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8"/>
  </p:notesMasterIdLst>
  <p:handoutMasterIdLst>
    <p:handoutMasterId r:id="rId9"/>
  </p:handoutMasterIdLst>
  <p:sldIdLst>
    <p:sldId id="258" r:id="rId2"/>
    <p:sldId id="301" r:id="rId3"/>
    <p:sldId id="302" r:id="rId4"/>
    <p:sldId id="296" r:id="rId5"/>
    <p:sldId id="297" r:id="rId6"/>
    <p:sldId id="286" r:id="rId7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96"/>
    <a:srgbClr val="00FFFF"/>
    <a:srgbClr val="0257E2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C91C52E7-C7E1-439A-BFC1-FAD77B9CFEAC}" type="datetimeFigureOut">
              <a:rPr lang="hr-HR" smtClean="0"/>
              <a:t>26.2.2020.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93EEF6C5-8718-4C75-A6AF-FC205AE672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66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9361F859-13B4-448E-98DE-8DE65396B9B0}" type="datetimeFigureOut">
              <a:rPr lang="hr-HR" smtClean="0"/>
              <a:t>26.2.2020.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D314BDB1-C611-460A-9E5A-EB14B220E7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88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0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474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0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82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578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35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5746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778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07788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29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9980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13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89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349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985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9701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9959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9098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011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4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356552" y="1689303"/>
            <a:ext cx="75007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1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14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PROJEKTI NAMIJENJENI 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UDRUGAMA ZA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ZAŠTITU </a:t>
            </a: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POTROŠAČA 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2020.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GODINI</a:t>
            </a:r>
            <a:endParaRPr lang="hr-HR" sz="3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151" y="5965573"/>
            <a:ext cx="1347012" cy="371227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331" y="5965573"/>
            <a:ext cx="1836420" cy="414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6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7336" y="2128175"/>
            <a:ext cx="6503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hr-HR" dirty="0" smtClean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1458" y="1309883"/>
            <a:ext cx="6194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b="1" u="sng" dirty="0" smtClean="0"/>
              <a:t>PREDMET I TRAJANJE PROJEKTA</a:t>
            </a:r>
            <a:endParaRPr lang="en-US" b="1" u="sng" dirty="0" smtClean="0"/>
          </a:p>
          <a:p>
            <a:endParaRPr lang="en-US" sz="1000" b="1" u="sng" dirty="0"/>
          </a:p>
          <a:p>
            <a:endParaRPr lang="hr-HR" sz="1000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dirty="0" smtClean="0"/>
              <a:t>dodjela </a:t>
            </a:r>
            <a:r>
              <a:rPr lang="hr-HR" dirty="0"/>
              <a:t>financijske podrške projektima udruga za zaštitu potrošača u partnerstvu </a:t>
            </a:r>
            <a:r>
              <a:rPr lang="hr-HR" dirty="0" smtClean="0"/>
              <a:t>s </a:t>
            </a:r>
            <a:r>
              <a:rPr lang="en-US" dirty="0" err="1" smtClean="0"/>
              <a:t>mladima</a:t>
            </a:r>
            <a:r>
              <a:rPr lang="en-US" dirty="0" smtClean="0"/>
              <a:t>, </a:t>
            </a:r>
            <a:r>
              <a:rPr lang="hr-HR" dirty="0" smtClean="0"/>
              <a:t>sveučilištima, veleučilištima i visokim školama </a:t>
            </a:r>
            <a:r>
              <a:rPr lang="hr-HR" dirty="0"/>
              <a:t>u Republici </a:t>
            </a:r>
            <a:r>
              <a:rPr lang="hr-HR" dirty="0" smtClean="0"/>
              <a:t>Hrvatskoj 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r-HR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dirty="0" smtClean="0"/>
              <a:t>maksimalno </a:t>
            </a:r>
            <a:r>
              <a:rPr lang="hr-HR" dirty="0"/>
              <a:t>trajanje projekta je 12 mjeseci od potpisivanja ugovora za dodjelu financijske podrške</a:t>
            </a:r>
          </a:p>
          <a:p>
            <a:pPr algn="just"/>
            <a:endParaRPr lang="hr-HR" b="1" u="sng" dirty="0" smtClean="0"/>
          </a:p>
          <a:p>
            <a:pPr lvl="0" algn="just"/>
            <a:r>
              <a:rPr lang="hr-HR" b="1" dirty="0" smtClean="0"/>
              <a:t>  </a:t>
            </a:r>
            <a:endParaRPr lang="hr-HR" sz="1000" b="1" dirty="0"/>
          </a:p>
          <a:p>
            <a:endParaRPr lang="hr-HR" b="1" u="sng" dirty="0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13" y="6250870"/>
            <a:ext cx="1446530" cy="396240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52" y="6254729"/>
            <a:ext cx="1836420" cy="414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8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7336" y="2128175"/>
            <a:ext cx="6503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hr-HR" dirty="0" smtClean="0">
              <a:latin typeface="Calibri" panose="020F0502020204030204" pitchFamily="34" charset="0"/>
              <a:cs typeface="Tahoma" pitchFamily="34" charset="0"/>
            </a:endParaRPr>
          </a:p>
          <a:p>
            <a:pPr algn="just">
              <a:buNone/>
            </a:pPr>
            <a:endParaRPr lang="hr-HR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8427" y="866161"/>
            <a:ext cx="65876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endParaRPr lang="hr-HR" b="1" u="sng" dirty="0" smtClean="0"/>
          </a:p>
          <a:p>
            <a:pPr lvl="0" algn="just"/>
            <a:r>
              <a:rPr lang="hr-HR" b="1" dirty="0" smtClean="0"/>
              <a:t>  </a:t>
            </a:r>
            <a:r>
              <a:rPr lang="hr-HR" b="1" u="sng" dirty="0" smtClean="0"/>
              <a:t>CILJ NATJEČAJA</a:t>
            </a:r>
          </a:p>
          <a:p>
            <a:pPr lvl="0" algn="just"/>
            <a:endParaRPr lang="hr-HR" sz="1000" b="1" u="sng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b="1" dirty="0" smtClean="0"/>
              <a:t>provođenju projekata u području održive potrošnje </a:t>
            </a:r>
            <a:endParaRPr lang="en-US" b="1" dirty="0" smtClean="0"/>
          </a:p>
          <a:p>
            <a:pPr marL="268288" lvl="1" algn="just"/>
            <a:r>
              <a:rPr lang="hr-HR" dirty="0" smtClean="0"/>
              <a:t>dodjela financijske podrške projektima udruga za zaštitu potrošača kojima će se informirati građane Republike Hrvatske u </a:t>
            </a:r>
            <a:r>
              <a:rPr lang="en-US" dirty="0" err="1" smtClean="0"/>
              <a:t>tematskom</a:t>
            </a:r>
            <a:r>
              <a:rPr lang="hr-HR" dirty="0" smtClean="0"/>
              <a:t> </a:t>
            </a:r>
            <a:r>
              <a:rPr lang="hr-HR" dirty="0" err="1" smtClean="0"/>
              <a:t>područj</a:t>
            </a:r>
            <a:r>
              <a:rPr lang="en-US" dirty="0" smtClean="0"/>
              <a:t>u </a:t>
            </a:r>
            <a:r>
              <a:rPr lang="en-US" dirty="0" err="1" smtClean="0"/>
              <a:t>održive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s </a:t>
            </a:r>
            <a:r>
              <a:rPr lang="en-US" dirty="0" err="1" smtClean="0"/>
              <a:t>pripadajućim</a:t>
            </a:r>
            <a:r>
              <a:rPr lang="en-US" dirty="0" smtClean="0"/>
              <a:t> </a:t>
            </a:r>
            <a:r>
              <a:rPr lang="en-US" dirty="0" err="1" smtClean="0"/>
              <a:t>temama</a:t>
            </a:r>
            <a:r>
              <a:rPr lang="en-US" dirty="0" smtClean="0"/>
              <a:t>: </a:t>
            </a:r>
          </a:p>
          <a:p>
            <a:pPr marL="554038" lvl="1" indent="-28575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postati</a:t>
            </a:r>
            <a:r>
              <a:rPr lang="en-US" dirty="0" smtClean="0"/>
              <a:t> </a:t>
            </a:r>
            <a:r>
              <a:rPr lang="en-US" dirty="0" err="1" smtClean="0"/>
              <a:t>zeleni</a:t>
            </a:r>
            <a:r>
              <a:rPr lang="en-US" dirty="0" smtClean="0"/>
              <a:t> </a:t>
            </a:r>
            <a:r>
              <a:rPr lang="en-US" dirty="0" err="1" smtClean="0"/>
              <a:t>potrošač</a:t>
            </a:r>
            <a:endParaRPr lang="en-US" dirty="0"/>
          </a:p>
          <a:p>
            <a:pPr marL="554038" lvl="1" indent="-28575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održivi</a:t>
            </a:r>
            <a:r>
              <a:rPr lang="en-US" dirty="0" smtClean="0"/>
              <a:t> </a:t>
            </a:r>
            <a:r>
              <a:rPr lang="en-US" dirty="0" err="1" smtClean="0"/>
              <a:t>proizvodi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znati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kupujemo</a:t>
            </a:r>
            <a:endParaRPr lang="en-US" dirty="0"/>
          </a:p>
          <a:p>
            <a:pPr marL="554038" lvl="1" indent="-28575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zelena</a:t>
            </a:r>
            <a:r>
              <a:rPr lang="en-US" dirty="0" smtClean="0"/>
              <a:t> </a:t>
            </a:r>
            <a:r>
              <a:rPr lang="en-US" dirty="0" err="1" smtClean="0"/>
              <a:t>potrošnja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da je </a:t>
            </a:r>
            <a:r>
              <a:rPr lang="en-US" dirty="0" err="1" smtClean="0"/>
              <a:t>podupiremo</a:t>
            </a:r>
            <a:endParaRPr lang="en-US" dirty="0"/>
          </a:p>
          <a:p>
            <a:pPr marL="554038" lvl="1" indent="-28575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kružna</a:t>
            </a:r>
            <a:r>
              <a:rPr lang="en-US" dirty="0" smtClean="0"/>
              <a:t> </a:t>
            </a:r>
            <a:r>
              <a:rPr lang="en-US" dirty="0" err="1" smtClean="0"/>
              <a:t>ekonomija</a:t>
            </a:r>
            <a:r>
              <a:rPr lang="en-US" dirty="0" smtClean="0"/>
              <a:t> – </a:t>
            </a:r>
            <a:r>
              <a:rPr lang="en-US" dirty="0" err="1" smtClean="0"/>
              <a:t>značajke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svrha</a:t>
            </a:r>
            <a:endParaRPr lang="en-US" dirty="0" smtClean="0"/>
          </a:p>
          <a:p>
            <a:pPr algn="just"/>
            <a:endParaRPr lang="en-US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podupiranje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udruga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b="1" dirty="0" err="1" smtClean="0"/>
              <a:t>nabave</a:t>
            </a:r>
            <a:r>
              <a:rPr lang="en-US" b="1" dirty="0" smtClean="0"/>
              <a:t> </a:t>
            </a:r>
            <a:r>
              <a:rPr lang="en-US" b="1" dirty="0" err="1" smtClean="0"/>
              <a:t>informatičke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komunikacijske</a:t>
            </a:r>
            <a:r>
              <a:rPr lang="en-US" b="1" dirty="0" smtClean="0"/>
              <a:t> </a:t>
            </a:r>
            <a:r>
              <a:rPr lang="en-US" b="1" dirty="0" err="1" smtClean="0"/>
              <a:t>opreme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r-HR" sz="1000" b="1" dirty="0"/>
          </a:p>
          <a:p>
            <a:endParaRPr lang="hr-HR" b="1" u="sng" dirty="0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13" y="6250870"/>
            <a:ext cx="1446530" cy="396240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52" y="6254729"/>
            <a:ext cx="1836420" cy="414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460555" y="312417"/>
            <a:ext cx="81642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1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0057" y="886244"/>
            <a:ext cx="6535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b="1" u="sng" dirty="0" smtClean="0"/>
              <a:t>OBVEZNE  AKTIVNOSTI  NA PROJEKTIMA:</a:t>
            </a:r>
          </a:p>
          <a:p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dirty="0"/>
              <a:t>održavanja </a:t>
            </a:r>
            <a:r>
              <a:rPr lang="hr-HR" dirty="0" smtClean="0"/>
              <a:t>tri informativno-edukativnih radionica</a:t>
            </a:r>
            <a:r>
              <a:rPr lang="hr-HR" i="1" dirty="0"/>
              <a:t> </a:t>
            </a:r>
            <a:r>
              <a:rPr lang="hr-HR" dirty="0" smtClean="0"/>
              <a:t>(za građane, osnovne i srednje škole i fakultete)</a:t>
            </a:r>
            <a:endParaRPr lang="hr-HR" i="1" dirty="0" smtClean="0"/>
          </a:p>
          <a:p>
            <a:pPr algn="just"/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dirty="0"/>
              <a:t>i</a:t>
            </a:r>
            <a:r>
              <a:rPr lang="hr-HR" dirty="0" smtClean="0"/>
              <a:t>zrada brošura </a:t>
            </a:r>
            <a:r>
              <a:rPr lang="hr-HR" dirty="0"/>
              <a:t>u cilju podizanja svijesti i edukacije </a:t>
            </a:r>
            <a:r>
              <a:rPr lang="hr-HR" dirty="0" smtClean="0"/>
              <a:t>građana RH </a:t>
            </a:r>
            <a:r>
              <a:rPr lang="hr-HR" dirty="0"/>
              <a:t>u području </a:t>
            </a:r>
            <a:r>
              <a:rPr lang="hr-HR" dirty="0" smtClean="0"/>
              <a:t>održive potrošnje (tisak + PDF format)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r-HR" dirty="0"/>
              <a:t>s</a:t>
            </a:r>
            <a:r>
              <a:rPr lang="hr-HR" dirty="0" smtClean="0"/>
              <a:t>udjelovanje u jednoj informativnoj aktivnosti zajedno s Ministarstvom gospodar</a:t>
            </a:r>
            <a:r>
              <a:rPr lang="en-US" dirty="0" err="1" smtClean="0"/>
              <a:t>stva</a:t>
            </a:r>
            <a:r>
              <a:rPr lang="hr-HR" dirty="0" smtClean="0"/>
              <a:t>,</a:t>
            </a:r>
            <a:r>
              <a:rPr lang="en-US" dirty="0" smtClean="0"/>
              <a:t> </a:t>
            </a:r>
            <a:r>
              <a:rPr lang="hr-HR" dirty="0" smtClean="0"/>
              <a:t>poduzetništva i obrta a koja je vezana uz informiranje građana RH</a:t>
            </a: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 smtClean="0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439" y="5676169"/>
            <a:ext cx="1446530" cy="396240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03" y="5734139"/>
            <a:ext cx="1836420" cy="414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96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460555" y="312417"/>
            <a:ext cx="816428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1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000" b="1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000" b="1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000" b="1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sz="2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2" y="5883745"/>
            <a:ext cx="463751" cy="5783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8395" y="1541468"/>
            <a:ext cx="70837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pl-PL" b="1" u="sng" dirty="0"/>
              <a:t>Financiranje udruga za zaštitu potrošača u 2020. </a:t>
            </a:r>
            <a:r>
              <a:rPr lang="pl-PL" b="1" u="sng" dirty="0" smtClean="0"/>
              <a:t>g</a:t>
            </a:r>
            <a:endParaRPr lang="en-US" b="1" u="sng" dirty="0" smtClean="0"/>
          </a:p>
          <a:p>
            <a:endParaRPr lang="hr-HR" b="1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 smtClean="0"/>
              <a:t>ukupan</a:t>
            </a:r>
            <a:r>
              <a:rPr lang="en-GB" dirty="0" smtClean="0"/>
              <a:t> </a:t>
            </a:r>
            <a:r>
              <a:rPr lang="en-GB" dirty="0" err="1" smtClean="0"/>
              <a:t>planirani</a:t>
            </a:r>
            <a:r>
              <a:rPr lang="en-GB" dirty="0" smtClean="0"/>
              <a:t> </a:t>
            </a:r>
            <a:r>
              <a:rPr lang="en-GB" dirty="0" err="1" smtClean="0"/>
              <a:t>iznos</a:t>
            </a:r>
            <a:r>
              <a:rPr lang="en-GB" dirty="0" smtClean="0"/>
              <a:t> </a:t>
            </a:r>
            <a:r>
              <a:rPr lang="en-GB" dirty="0" err="1" smtClean="0"/>
              <a:t>financijske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: </a:t>
            </a:r>
            <a:r>
              <a:rPr lang="en-GB" b="1" u="sng" dirty="0" smtClean="0"/>
              <a:t>635.656,00 </a:t>
            </a:r>
            <a:r>
              <a:rPr lang="en-GB" b="1" u="sng" dirty="0" smtClean="0"/>
              <a:t>HRK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n</a:t>
            </a:r>
            <a:r>
              <a:rPr lang="en-GB" dirty="0" err="1" smtClean="0"/>
              <a:t>ovi</a:t>
            </a:r>
            <a:r>
              <a:rPr lang="en-GB" dirty="0" smtClean="0"/>
              <a:t> </a:t>
            </a:r>
            <a:r>
              <a:rPr lang="en-GB" dirty="0" err="1" smtClean="0"/>
              <a:t>natječaj</a:t>
            </a:r>
            <a:r>
              <a:rPr lang="en-GB" dirty="0" smtClean="0"/>
              <a:t>: III. </a:t>
            </a:r>
            <a:r>
              <a:rPr lang="en-GB" dirty="0" err="1"/>
              <a:t>k</a:t>
            </a:r>
            <a:r>
              <a:rPr lang="en-GB" dirty="0" err="1" smtClean="0"/>
              <a:t>vartal</a:t>
            </a:r>
            <a:r>
              <a:rPr lang="en-GB" dirty="0" smtClean="0"/>
              <a:t> 2020. </a:t>
            </a:r>
            <a:r>
              <a:rPr lang="en-GB" dirty="0" err="1" smtClean="0"/>
              <a:t>godine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u="sng" dirty="0" err="1" smtClean="0"/>
              <a:t>Napomena</a:t>
            </a:r>
            <a:r>
              <a:rPr lang="en-GB" u="sng" dirty="0" smtClean="0"/>
              <a:t>:</a:t>
            </a:r>
            <a:r>
              <a:rPr lang="en-GB" dirty="0" smtClean="0"/>
              <a:t> </a:t>
            </a:r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položiti</a:t>
            </a:r>
            <a:r>
              <a:rPr lang="en-GB" dirty="0" smtClean="0"/>
              <a:t> </a:t>
            </a:r>
            <a:r>
              <a:rPr lang="en-GB" dirty="0" err="1" smtClean="0"/>
              <a:t>stručni</a:t>
            </a:r>
            <a:r>
              <a:rPr lang="en-GB" dirty="0" smtClean="0"/>
              <a:t> </a:t>
            </a:r>
            <a:r>
              <a:rPr lang="en-GB" dirty="0" err="1"/>
              <a:t>ispit</a:t>
            </a:r>
            <a:r>
              <a:rPr lang="en-GB" dirty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područja</a:t>
            </a:r>
            <a:r>
              <a:rPr lang="en-GB" dirty="0" smtClean="0"/>
              <a:t> </a:t>
            </a:r>
            <a:r>
              <a:rPr lang="en-GB" dirty="0" err="1" smtClean="0"/>
              <a:t>zaštite</a:t>
            </a:r>
            <a:r>
              <a:rPr lang="en-GB" dirty="0" smtClean="0"/>
              <a:t> </a:t>
            </a:r>
            <a:r>
              <a:rPr lang="en-GB" dirty="0" err="1" smtClean="0"/>
              <a:t>potrošača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osobe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bave</a:t>
            </a:r>
            <a:r>
              <a:rPr lang="en-GB" dirty="0" smtClean="0"/>
              <a:t> </a:t>
            </a:r>
            <a:r>
              <a:rPr lang="en-GB" dirty="0" err="1" smtClean="0"/>
              <a:t>poslovima</a:t>
            </a:r>
            <a:r>
              <a:rPr lang="en-GB" dirty="0" smtClean="0"/>
              <a:t> </a:t>
            </a:r>
            <a:r>
              <a:rPr lang="en-GB" dirty="0" err="1"/>
              <a:t>savjetovanja</a:t>
            </a:r>
            <a:r>
              <a:rPr lang="en-GB" dirty="0"/>
              <a:t>, </a:t>
            </a:r>
            <a:r>
              <a:rPr lang="en-GB" dirty="0" err="1"/>
              <a:t>informiranja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izobrazbe</a:t>
            </a:r>
            <a:r>
              <a:rPr lang="en-GB" dirty="0"/>
              <a:t> </a:t>
            </a:r>
            <a:r>
              <a:rPr lang="en-GB" dirty="0" err="1"/>
              <a:t>potrošača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b="1" u="sng" dirty="0" smtClean="0"/>
          </a:p>
          <a:p>
            <a:endParaRPr lang="hr-HR" b="1" u="sng" dirty="0"/>
          </a:p>
          <a:p>
            <a:endParaRPr lang="hr-HR" b="1" u="sng" dirty="0" smtClean="0"/>
          </a:p>
          <a:p>
            <a:endParaRPr lang="hr-HR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2478" y="6065783"/>
            <a:ext cx="1444877" cy="39627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91" y="6104073"/>
            <a:ext cx="1836420" cy="414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7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0" y="2335213"/>
            <a:ext cx="6754813" cy="3151187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r>
              <a:rPr lang="hr-HR" sz="2800" dirty="0" smtClean="0">
                <a:solidFill>
                  <a:srgbClr val="FFFFFF"/>
                </a:solidFill>
              </a:rPr>
              <a:t/>
            </a:r>
            <a:br>
              <a:rPr lang="hr-HR" sz="2800" dirty="0" smtClean="0">
                <a:solidFill>
                  <a:srgbClr val="FFFFFF"/>
                </a:solidFill>
              </a:rPr>
            </a:br>
            <a:r>
              <a:rPr lang="hr-HR" sz="2800" dirty="0">
                <a:solidFill>
                  <a:srgbClr val="FFFFFF"/>
                </a:solidFill>
              </a:rPr>
              <a:t/>
            </a:r>
            <a:br>
              <a:rPr lang="hr-HR" sz="2800" dirty="0">
                <a:solidFill>
                  <a:srgbClr val="FFFFFF"/>
                </a:solidFill>
              </a:rPr>
            </a:br>
            <a:endParaRPr lang="en-US" sz="3600" b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0" y="1386301"/>
            <a:ext cx="83734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Zahvaljuje</a:t>
            </a:r>
            <a:r>
              <a:rPr lang="hr-HR" sz="4000" b="1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r>
              <a:rPr lang="hr-HR" sz="40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na pažnji!</a:t>
            </a:r>
          </a:p>
          <a:p>
            <a:pPr algn="ctr"/>
            <a:endParaRPr lang="en-US" sz="32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prava</a:t>
            </a:r>
            <a:r>
              <a:rPr lang="hr-HR" sz="32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sz="3200" b="1" dirty="0" err="1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potrosa</a:t>
            </a:r>
            <a:r>
              <a:rPr lang="en-US" sz="32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hr-HR" sz="3200" b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@mingo.hr</a:t>
            </a:r>
            <a:endParaRPr lang="en-US" sz="28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3" y="209894"/>
            <a:ext cx="463751" cy="57831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776" y="208453"/>
            <a:ext cx="1446530" cy="396240"/>
          </a:xfrm>
          <a:prstGeom prst="rect">
            <a:avLst/>
          </a:prstGeom>
          <a:noFill/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63" y="199246"/>
            <a:ext cx="1836420" cy="41465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45" y="3677167"/>
            <a:ext cx="2567431" cy="256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1784</TotalTime>
  <Words>252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 Botica</dc:creator>
  <cp:lastModifiedBy>Grozdana Vuđan</cp:lastModifiedBy>
  <cp:revision>328</cp:revision>
  <cp:lastPrinted>2018-01-09T11:44:19Z</cp:lastPrinted>
  <dcterms:created xsi:type="dcterms:W3CDTF">2014-09-16T21:41:51Z</dcterms:created>
  <dcterms:modified xsi:type="dcterms:W3CDTF">2020-02-26T08:46:58Z</dcterms:modified>
</cp:coreProperties>
</file>